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h9w8denbQNY9fp5qv6JnQBAT1L/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38371F-569C-5EDD-1382-9524995FCF6F}" v="136" dt="2026-04-06T09:35:30.2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Heydon" userId="S::mheydon@st-andrews.worcs.sch.uk::5e0c24f3-f841-427d-b306-a0eca88ed661" providerId="AD" clId="Web-{EB38371F-569C-5EDD-1382-9524995FCF6F}"/>
    <pc:docChg chg="modSld">
      <pc:chgData name="Michelle Heydon" userId="S::mheydon@st-andrews.worcs.sch.uk::5e0c24f3-f841-427d-b306-a0eca88ed661" providerId="AD" clId="Web-{EB38371F-569C-5EDD-1382-9524995FCF6F}" dt="2026-04-06T09:35:30.266" v="69" actId="20577"/>
      <pc:docMkLst>
        <pc:docMk/>
      </pc:docMkLst>
      <pc:sldChg chg="modSp">
        <pc:chgData name="Michelle Heydon" userId="S::mheydon@st-andrews.worcs.sch.uk::5e0c24f3-f841-427d-b306-a0eca88ed661" providerId="AD" clId="Web-{EB38371F-569C-5EDD-1382-9524995FCF6F}" dt="2026-04-06T09:35:30.266" v="69" actId="20577"/>
        <pc:sldMkLst>
          <pc:docMk/>
          <pc:sldMk cId="0" sldId="256"/>
        </pc:sldMkLst>
        <pc:spChg chg="mod">
          <ac:chgData name="Michelle Heydon" userId="S::mheydon@st-andrews.worcs.sch.uk::5e0c24f3-f841-427d-b306-a0eca88ed661" providerId="AD" clId="Web-{EB38371F-569C-5EDD-1382-9524995FCF6F}" dt="2026-04-06T09:30:31.292" v="0" actId="20577"/>
          <ac:spMkLst>
            <pc:docMk/>
            <pc:sldMk cId="0" sldId="256"/>
            <ac:spMk id="84" creationId="{00000000-0000-0000-0000-000000000000}"/>
          </ac:spMkLst>
        </pc:spChg>
        <pc:spChg chg="mod">
          <ac:chgData name="Michelle Heydon" userId="S::mheydon@st-andrews.worcs.sch.uk::5e0c24f3-f841-427d-b306-a0eca88ed661" providerId="AD" clId="Web-{EB38371F-569C-5EDD-1382-9524995FCF6F}" dt="2026-04-06T09:34:49.046" v="38" actId="20577"/>
          <ac:spMkLst>
            <pc:docMk/>
            <pc:sldMk cId="0" sldId="256"/>
            <ac:spMk id="85" creationId="{00000000-0000-0000-0000-000000000000}"/>
          </ac:spMkLst>
        </pc:spChg>
        <pc:spChg chg="mod">
          <ac:chgData name="Michelle Heydon" userId="S::mheydon@st-andrews.worcs.sch.uk::5e0c24f3-f841-427d-b306-a0eca88ed661" providerId="AD" clId="Web-{EB38371F-569C-5EDD-1382-9524995FCF6F}" dt="2026-04-06T09:32:58.217" v="21" actId="20577"/>
          <ac:spMkLst>
            <pc:docMk/>
            <pc:sldMk cId="0" sldId="256"/>
            <ac:spMk id="86" creationId="{00000000-0000-0000-0000-000000000000}"/>
          </ac:spMkLst>
        </pc:spChg>
        <pc:spChg chg="mod">
          <ac:chgData name="Michelle Heydon" userId="S::mheydon@st-andrews.worcs.sch.uk::5e0c24f3-f841-427d-b306-a0eca88ed661" providerId="AD" clId="Web-{EB38371F-569C-5EDD-1382-9524995FCF6F}" dt="2026-04-06T09:35:30.266" v="69" actId="20577"/>
          <ac:spMkLst>
            <pc:docMk/>
            <pc:sldMk cId="0" sldId="256"/>
            <ac:spMk id="8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4325382" y="1148049"/>
            <a:ext cx="3501600" cy="1362000"/>
          </a:xfrm>
          <a:prstGeom prst="roundRect">
            <a:avLst>
              <a:gd name="adj" fmla="val 16667"/>
            </a:avLst>
          </a:prstGeom>
          <a:solidFill>
            <a:srgbClr val="D8D8D8"/>
          </a:solidFill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Pears Topic Web 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ummer One 2026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Topic- I 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 growing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8013975" y="2051800"/>
            <a:ext cx="3811800" cy="31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Literacy</a:t>
            </a:r>
            <a:endParaRPr sz="1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>
              <a:solidFill>
                <a:schemeClr val="lt1"/>
              </a:solidFill>
            </a:endParaRPr>
          </a:p>
          <a:p>
            <a:pPr>
              <a:buSzPts val="1400"/>
            </a:pP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-Reading ‘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Jack and the beanstalk</a:t>
            </a: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’, ‘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Tiny Seed</a:t>
            </a: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’, ‘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Eddie’s Garden</a:t>
            </a: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’, 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Oliver’s Fruit Salad</a:t>
            </a: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’, The Enormous Turnip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’ and ‘T</a:t>
            </a:r>
            <a:r>
              <a:rPr lang="en-US" sz="1300" b="1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itch’</a:t>
            </a:r>
            <a:endParaRPr sz="1300" b="0" i="0" u="none" strike="noStrike" cap="none" dirty="0" err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-Naming different parts of  a book</a:t>
            </a:r>
            <a:endParaRPr sz="13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-Learning that we read left to right e.g. noticing that adults finger moves across underneath the words</a:t>
            </a:r>
            <a:endParaRPr sz="13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-Talking about stories</a:t>
            </a:r>
            <a:endParaRPr>
              <a:solidFill>
                <a:schemeClr val="lt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-Using new vocabulary e.g. 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roots, stem</a:t>
            </a:r>
            <a:endParaRPr sz="13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-Making marks - zig-zags, anti-clockwise circles, straight lines down</a:t>
            </a:r>
            <a:endParaRPr sz="13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-Writing our first name</a:t>
            </a:r>
            <a:endParaRPr sz="13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05432" y="4552891"/>
            <a:ext cx="3693900" cy="2092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Mathematics</a:t>
            </a:r>
            <a:endParaRPr sz="13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be…</a:t>
            </a:r>
            <a:endParaRPr sz="13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dirty="0" err="1">
                <a:latin typeface="Calibri"/>
                <a:ea typeface="Calibri"/>
                <a:cs typeface="Calibri"/>
                <a:sym typeface="Calibri"/>
              </a:rPr>
              <a:t>Recognising</a:t>
            </a:r>
            <a:r>
              <a:rPr lang="en-US" sz="1300" b="1" dirty="0">
                <a:latin typeface="Calibri"/>
                <a:ea typeface="Calibri"/>
                <a:cs typeface="Calibri"/>
                <a:sym typeface="Calibri"/>
              </a:rPr>
              <a:t> numerals 1-5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-Tagging each object with one number word (up to 10) when counting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Subitising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some number patterns instantly (dice and dominoes)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Subitising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numbers on fingers e.g. show me 4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-Exploring </a:t>
            </a:r>
            <a:r>
              <a:rPr lang="en-US" sz="1300" b="1" dirty="0">
                <a:latin typeface="Calibri"/>
                <a:ea typeface="Calibri"/>
                <a:cs typeface="Calibri"/>
                <a:sym typeface="Calibri"/>
              </a:rPr>
              <a:t>tall and short, full and empty</a:t>
            </a:r>
            <a:endParaRPr lang="en-US" sz="1300" dirty="0">
              <a:ea typeface="Calibri"/>
            </a:endParaRPr>
          </a:p>
          <a:p>
            <a:r>
              <a:rPr lang="en-US" sz="1300" b="1" dirty="0">
                <a:latin typeface="Calibri"/>
                <a:ea typeface="Calibri"/>
                <a:cs typeface="Calibri"/>
              </a:rPr>
              <a:t>-Describing a famili</a:t>
            </a:r>
            <a:r>
              <a:rPr lang="en-US" sz="1300" b="1">
                <a:latin typeface="Calibri"/>
                <a:ea typeface="Calibri"/>
                <a:cs typeface="Calibri"/>
              </a:rPr>
              <a:t>ar route</a:t>
            </a:r>
            <a:endParaRPr lang="en-US" sz="13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3799234" y="4323436"/>
            <a:ext cx="4215600" cy="20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Understanding the World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Learning about maps and following directions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-Noticing changes e.g. in stages of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 growth</a:t>
            </a:r>
            <a:r>
              <a:rPr lang="en-US"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r>
              <a:rPr lang="en-US"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learning that live things do not stay the same over time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-Making observations e.g. 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seedlings sprouting, flowers growing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Learning about plants and how they grow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Naming the parts of a plant</a:t>
            </a:r>
            <a:endParaRPr sz="13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-Planting seeds, beans and flowers</a:t>
            </a:r>
            <a:endParaRPr sz="13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8013975" y="4941599"/>
            <a:ext cx="3910500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Expressive Arts and Design</a:t>
            </a:r>
            <a:endParaRPr sz="1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3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-Playing along to the beat of a song/rhythm in music</a:t>
            </a:r>
            <a:endParaRPr sz="13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3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Telling stories using the small world toys e.g. </a:t>
            </a:r>
            <a:r>
              <a:rPr lang="en-US" sz="13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castle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and figures</a:t>
            </a:r>
            <a:endParaRPr sz="13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3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-Drawing</a:t>
            </a:r>
            <a:r>
              <a:rPr lang="en-US" sz="13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with increasing detail  </a:t>
            </a:r>
            <a:endParaRPr sz="13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27732" y="2346192"/>
            <a:ext cx="4050300" cy="189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and language</a:t>
            </a:r>
            <a:endParaRPr sz="13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be… 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-Answering who, where and when questions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-Answering why questions e.g. ‘Why 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did the Giant chase Jack?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-Listening to stories and remembering what has happened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-Talking about familiar books</a:t>
            </a:r>
            <a:endParaRPr sz="13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-Telling a long story</a:t>
            </a:r>
            <a:endParaRPr sz="13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8014902" y="229456"/>
            <a:ext cx="3742200" cy="15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Physical Development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Learning how to brush our teeth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-Starting to hold a pencil between our first finger and thumb (pincer grip)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Learning the difference between healthy and unhealthy foods and drinks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214000" y="500252"/>
            <a:ext cx="3770400" cy="15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Personal, Social &amp; Emotional Development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 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-Understanding how others might be feeling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Learning about actions and words that can hurt others</a:t>
            </a:r>
            <a:endParaRPr sz="13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-Learning to care for our environment and living things</a:t>
            </a:r>
            <a:endParaRPr sz="13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325377" y="440975"/>
            <a:ext cx="32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lt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Collective Worship theme: Generosity</a:t>
            </a:r>
            <a:endParaRPr sz="1400" b="1" i="0" u="none" strike="noStrike" cap="none">
              <a:solidFill>
                <a:schemeClr val="l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325382" y="2880388"/>
            <a:ext cx="3477000" cy="10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Spirituality</a:t>
            </a:r>
            <a:endParaRPr sz="13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CONNECT – connecting through nature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REFLECT – reflecting on how we treat living things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RESPECT – respecting our environment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1179fa-aa6e-4631-9428-ea996c62dcba" xsi:nil="true"/>
    <lcf76f155ced4ddcb4097134ff3c332f xmlns="886b9491-5d66-475b-a9c1-8fbe7626b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20F4943E577746A14EA6B4E183423A" ma:contentTypeVersion="14" ma:contentTypeDescription="Create a new document." ma:contentTypeScope="" ma:versionID="33242c586913f5e62f8005c37fabf309">
  <xsd:schema xmlns:xsd="http://www.w3.org/2001/XMLSchema" xmlns:xs="http://www.w3.org/2001/XMLSchema" xmlns:p="http://schemas.microsoft.com/office/2006/metadata/properties" xmlns:ns2="886b9491-5d66-475b-a9c1-8fbe7626beae" xmlns:ns3="8c1179fa-aa6e-4631-9428-ea996c62dcba" targetNamespace="http://schemas.microsoft.com/office/2006/metadata/properties" ma:root="true" ma:fieldsID="fbdcb35c0dc1567554c885d4b0c3a166" ns2:_="" ns3:_="">
    <xsd:import namespace="886b9491-5d66-475b-a9c1-8fbe7626beae"/>
    <xsd:import namespace="8c1179fa-aa6e-4631-9428-ea996c62dc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6b9491-5d66-475b-a9c1-8fbe7626b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eb506b3-5186-4b4d-91a3-8691f6c0e9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179fa-aa6e-4631-9428-ea996c62dcb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2036185-da45-44f8-83c3-c468078823ba}" ma:internalName="TaxCatchAll" ma:showField="CatchAllData" ma:web="8c1179fa-aa6e-4631-9428-ea996c62dc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AFFFB20-4E8C-48B6-BEE4-7478B8C02320}">
  <ds:schemaRefs>
    <ds:schemaRef ds:uri="http://schemas.microsoft.com/office/2006/metadata/properties"/>
    <ds:schemaRef ds:uri="http://schemas.microsoft.com/office/infopath/2007/PartnerControls"/>
    <ds:schemaRef ds:uri="8c1179fa-aa6e-4631-9428-ea996c62dcba"/>
    <ds:schemaRef ds:uri="886b9491-5d66-475b-a9c1-8fbe7626beae"/>
  </ds:schemaRefs>
</ds:datastoreItem>
</file>

<file path=customXml/itemProps2.xml><?xml version="1.0" encoding="utf-8"?>
<ds:datastoreItem xmlns:ds="http://schemas.openxmlformats.org/officeDocument/2006/customXml" ds:itemID="{6728B18D-8B34-4629-9C21-8FF88068E8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BBF868-93CA-47B4-825B-D71138E19E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6b9491-5d66-475b-a9c1-8fbe7626beae"/>
    <ds:schemaRef ds:uri="8c1179fa-aa6e-4631-9428-ea996c62dc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cp:revision>16</cp:revision>
  <dcterms:created xsi:type="dcterms:W3CDTF">2018-10-16T15:18:01Z</dcterms:created>
  <dcterms:modified xsi:type="dcterms:W3CDTF">2026-04-06T09:35:34Z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0x0101004F20F4943E577746A14EA6B4E183423A</vt:lpwstr>
  </property>
  <property fmtid="{D5CDD505-2E9C-101B-9397-08002B2CF9AE}" pid="3" name="MediaServiceImageTags">
    <vt:lpwstr/>
  </property>
</Properties>
</file>