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iVcSzSeykI9PO0Ve72DHrCVWYah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985CD6-E30E-4AC6-86DD-C0A550E2662C}" v="1" dt="2026-07-16T09:54:19.3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customschemas.google.com/relationships/presentationmetadata" Target="meta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Heydon" userId="5e0c24f3-f841-427d-b306-a0eca88ed661" providerId="ADAL" clId="{CCC92B97-E492-4118-92EF-422E3B49C95E}"/>
    <pc:docChg chg="undo custSel modSld">
      <pc:chgData name="Michelle Heydon" userId="5e0c24f3-f841-427d-b306-a0eca88ed661" providerId="ADAL" clId="{CCC92B97-E492-4118-92EF-422E3B49C95E}" dt="2026-07-16T10:06:20.527" v="122" actId="113"/>
      <pc:docMkLst>
        <pc:docMk/>
      </pc:docMkLst>
      <pc:sldChg chg="addSp delSp modSp mod setBg">
        <pc:chgData name="Michelle Heydon" userId="5e0c24f3-f841-427d-b306-a0eca88ed661" providerId="ADAL" clId="{CCC92B97-E492-4118-92EF-422E3B49C95E}" dt="2026-07-16T10:06:20.527" v="122" actId="113"/>
        <pc:sldMkLst>
          <pc:docMk/>
          <pc:sldMk cId="0" sldId="256"/>
        </pc:sldMkLst>
        <pc:spChg chg="mod">
          <ac:chgData name="Michelle Heydon" userId="5e0c24f3-f841-427d-b306-a0eca88ed661" providerId="ADAL" clId="{CCC92B97-E492-4118-92EF-422E3B49C95E}" dt="2026-07-16T10:02:51.778" v="88" actId="1076"/>
          <ac:spMkLst>
            <pc:docMk/>
            <pc:sldMk cId="0" sldId="256"/>
            <ac:spMk id="84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05:16.737" v="108" actId="1076"/>
          <ac:spMkLst>
            <pc:docMk/>
            <pc:sldMk cId="0" sldId="256"/>
            <ac:spMk id="85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05:13.679" v="107" actId="1076"/>
          <ac:spMkLst>
            <pc:docMk/>
            <pc:sldMk cId="0" sldId="256"/>
            <ac:spMk id="86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06:15.853" v="121" actId="113"/>
          <ac:spMkLst>
            <pc:docMk/>
            <pc:sldMk cId="0" sldId="256"/>
            <ac:spMk id="87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04:04.919" v="100" actId="1076"/>
          <ac:spMkLst>
            <pc:docMk/>
            <pc:sldMk cId="0" sldId="256"/>
            <ac:spMk id="88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03:57.798" v="98" actId="1076"/>
          <ac:spMkLst>
            <pc:docMk/>
            <pc:sldMk cId="0" sldId="256"/>
            <ac:spMk id="89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04:01.715" v="99" actId="1076"/>
          <ac:spMkLst>
            <pc:docMk/>
            <pc:sldMk cId="0" sldId="256"/>
            <ac:spMk id="90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06:20.527" v="122" actId="113"/>
          <ac:spMkLst>
            <pc:docMk/>
            <pc:sldMk cId="0" sldId="256"/>
            <ac:spMk id="91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05:20.232" v="109" actId="1076"/>
          <ac:spMkLst>
            <pc:docMk/>
            <pc:sldMk cId="0" sldId="256"/>
            <ac:spMk id="92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6-07-16T10:04:10.286" v="101" actId="1076"/>
          <ac:spMkLst>
            <pc:docMk/>
            <pc:sldMk cId="0" sldId="256"/>
            <ac:spMk id="93" creationId="{00000000-0000-0000-0000-000000000000}"/>
          </ac:spMkLst>
        </pc:spChg>
        <pc:picChg chg="add del mod">
          <ac:chgData name="Michelle Heydon" userId="5e0c24f3-f841-427d-b306-a0eca88ed661" providerId="ADAL" clId="{CCC92B97-E492-4118-92EF-422E3B49C95E}" dt="2026-07-16T10:00:26.454" v="78" actId="478"/>
          <ac:picMkLst>
            <pc:docMk/>
            <pc:sldMk cId="0" sldId="256"/>
            <ac:picMk id="3" creationId="{3C7E4B91-8AF3-C07B-3F26-01F8B8770F62}"/>
          </ac:picMkLst>
        </pc:picChg>
        <pc:picChg chg="add mod ord">
          <ac:chgData name="Michelle Heydon" userId="5e0c24f3-f841-427d-b306-a0eca88ed661" providerId="ADAL" clId="{CCC92B97-E492-4118-92EF-422E3B49C95E}" dt="2026-07-16T10:04:15.436" v="102" actId="1076"/>
          <ac:picMkLst>
            <pc:docMk/>
            <pc:sldMk cId="0" sldId="256"/>
            <ac:picMk id="5" creationId="{97228A7F-5E34-1669-0B47-FD57BCFB4BA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228A7F-5E34-1669-0B47-FD57BCFB4B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4397" y="-925005"/>
            <a:ext cx="8708009" cy="8708009"/>
          </a:xfrm>
          <a:prstGeom prst="rect">
            <a:avLst/>
          </a:prstGeom>
        </p:spPr>
      </p:pic>
      <p:sp>
        <p:nvSpPr>
          <p:cNvPr id="84" name="Google Shape;84;p1"/>
          <p:cNvSpPr/>
          <p:nvPr/>
        </p:nvSpPr>
        <p:spPr>
          <a:xfrm>
            <a:off x="66612" y="93479"/>
            <a:ext cx="2718098" cy="1906860"/>
          </a:xfrm>
          <a:prstGeom prst="roundRect">
            <a:avLst>
              <a:gd name="adj" fmla="val 16667"/>
            </a:avLst>
          </a:prstGeom>
          <a:solidFill>
            <a:srgbClr val="D8D8D8"/>
          </a:solidFill>
          <a:ln w="38100" cap="flat" cmpd="sng">
            <a:solidFill>
              <a:srgbClr val="FFFF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Pears Topic Web </a:t>
            </a:r>
            <a:endParaRPr sz="20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Autumn One 202</a:t>
            </a:r>
            <a:r>
              <a:rPr lang="en-GB" sz="2000" dirty="0">
                <a:solidFill>
                  <a:schemeClr val="dk1"/>
                </a:solidFill>
                <a:latin typeface="Sassoon Primary" pitchFamily="2" charset="0"/>
              </a:rPr>
              <a:t>6</a:t>
            </a:r>
            <a:endParaRPr sz="14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Topic- I am me!</a:t>
            </a:r>
            <a:endParaRPr sz="20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28100" y="3240339"/>
            <a:ext cx="3811800" cy="1785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</a:rPr>
              <a:t>Literacy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We will be…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Sassoon Primary" pitchFamily="2" charset="0"/>
                <a:sym typeface="Arial"/>
              </a:rPr>
              <a:t>Recognising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 familiar signs and symbols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</a:t>
            </a:r>
            <a:r>
              <a:rPr lang="en-GB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Joining in with repeated refrains from a story.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Sassoon Primary" pitchFamily="2" charset="0"/>
              </a:rPr>
              <a:t>-</a:t>
            </a:r>
            <a:r>
              <a:rPr lang="en-GB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Joining in with songs and nursery rhymes.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-Beginning to show an interest in mark-making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-Listening to stories</a:t>
            </a:r>
            <a:endParaRPr sz="12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-Clapping out syllables in words</a:t>
            </a:r>
            <a:endParaRPr sz="12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135208" y="4769452"/>
            <a:ext cx="4215300" cy="2400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</a:rPr>
              <a:t>Mathematics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We will be…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-Joining in with simple number songs and rhymes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-Rote counting to 5 then 10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</a:t>
            </a:r>
            <a:r>
              <a:rPr lang="en-US" sz="1200" b="0" i="0" u="none" strike="noStrike" cap="none" dirty="0" err="1">
                <a:solidFill>
                  <a:schemeClr val="dk1"/>
                </a:solidFill>
                <a:latin typeface="Sassoon Primary" pitchFamily="2" charset="0"/>
                <a:sym typeface="Arial"/>
              </a:rPr>
              <a:t>Subitising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 to 3, show up to 3 on fingers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-Comparing quantities using ‘more’ , ‘lots’, ‘same’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-Exploring shapes and patterns in the learning environment. 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-Understanding and using positional language</a:t>
            </a:r>
            <a:endParaRPr sz="12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dirty="0">
                <a:solidFill>
                  <a:schemeClr val="dk1"/>
                </a:solidFill>
                <a:latin typeface="Sassoon Primary" pitchFamily="2" charset="0"/>
              </a:rPr>
              <a:t>-Copying an ABAB pattern</a:t>
            </a:r>
            <a:endParaRPr sz="1200" dirty="0">
              <a:solidFill>
                <a:schemeClr val="dk1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4262700" y="4792395"/>
            <a:ext cx="36666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bg1"/>
                </a:solidFill>
                <a:latin typeface="Sassoon Primary" pitchFamily="2" charset="0"/>
              </a:rPr>
              <a:t>Understanding the World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We will be…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-Talking about our families and things we have done with them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-Noticing and talking about similarities and differences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-Talking about familiar places outside of home or school </a:t>
            </a:r>
            <a:r>
              <a:rPr lang="en-US" sz="1200" b="1" i="0" u="none" strike="noStrike" cap="none" dirty="0" err="1">
                <a:solidFill>
                  <a:schemeClr val="bg1"/>
                </a:solidFill>
                <a:latin typeface="Sassoon Primary" pitchFamily="2" charset="0"/>
                <a:sym typeface="Arial"/>
              </a:rPr>
              <a:t>eg.</a:t>
            </a: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 Nanny’s house, ASDA etc.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-Exploring nature in Forest School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8120706" y="4162505"/>
            <a:ext cx="3910500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</a:rPr>
              <a:t>Expressive Arts and Design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We will be…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-Drawing self-portraits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-Joining in with singing familiar nursery rhymes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-Taking part in simple role play, based on familiar situations</a:t>
            </a:r>
            <a:endParaRPr sz="12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-Identifying and matching an instrumental sound</a:t>
            </a:r>
            <a:endParaRPr sz="12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8050806" y="40667"/>
            <a:ext cx="40503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</a:rPr>
              <a:t>Communication and language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i="0" u="none" strike="noStrike" cap="none" dirty="0">
                <a:solidFill>
                  <a:schemeClr val="dk1"/>
                </a:solidFill>
                <a:latin typeface="Sassoon Primary" pitchFamily="2" charset="0"/>
              </a:rPr>
              <a:t>We will be… </a:t>
            </a:r>
            <a:endParaRPr sz="1200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i="0" u="none" strike="noStrike" cap="none" dirty="0">
                <a:solidFill>
                  <a:schemeClr val="dk1"/>
                </a:solidFill>
                <a:latin typeface="Sassoon Primary" pitchFamily="2" charset="0"/>
              </a:rPr>
              <a:t>-Talking to friends and adults and making ourselves understood</a:t>
            </a:r>
            <a:endParaRPr sz="1200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i="0" u="none" strike="noStrike" cap="none" dirty="0">
                <a:solidFill>
                  <a:schemeClr val="dk1"/>
                </a:solidFill>
                <a:latin typeface="Sassoon Primary" pitchFamily="2" charset="0"/>
              </a:rPr>
              <a:t>-Learning to understand simple concepts- </a:t>
            </a:r>
            <a:r>
              <a:rPr lang="en-US" sz="1200" i="1" u="none" strike="noStrike" cap="none" dirty="0">
                <a:solidFill>
                  <a:schemeClr val="dk1"/>
                </a:solidFill>
                <a:latin typeface="Sassoon Primary" pitchFamily="2" charset="0"/>
              </a:rPr>
              <a:t>in, on, under, big, small.</a:t>
            </a:r>
            <a:endParaRPr sz="1200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i="0" u="none" strike="noStrike" cap="none" dirty="0">
                <a:solidFill>
                  <a:schemeClr val="dk1"/>
                </a:solidFill>
                <a:latin typeface="Sassoon Primary" pitchFamily="2" charset="0"/>
              </a:rPr>
              <a:t>-Joining in with singing familiar nursery rhymes</a:t>
            </a:r>
            <a:endParaRPr sz="1200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i="0" u="none" strike="noStrike" cap="none" dirty="0">
                <a:solidFill>
                  <a:schemeClr val="dk1"/>
                </a:solidFill>
                <a:latin typeface="Sassoon Primary" pitchFamily="2" charset="0"/>
              </a:rPr>
              <a:t>-Responding to simple instructions</a:t>
            </a:r>
            <a:endParaRPr sz="1200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i="0" u="none" strike="noStrike" cap="none" dirty="0">
                <a:solidFill>
                  <a:schemeClr val="dk1"/>
                </a:solidFill>
                <a:latin typeface="Sassoon Primary" pitchFamily="2" charset="0"/>
              </a:rPr>
              <a:t>-Sitting to listen to short stories</a:t>
            </a:r>
            <a:endParaRPr sz="1200" i="0" u="none" strike="noStrike" cap="none" dirty="0">
              <a:solidFill>
                <a:schemeClr val="dk1"/>
              </a:solidFill>
              <a:latin typeface="Sassoon Primary" pitchFamily="2" charset="0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8106417" y="1824587"/>
            <a:ext cx="3742200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dk1"/>
                </a:solidFill>
                <a:latin typeface="Sassoon Primary" pitchFamily="2" charset="0"/>
              </a:rPr>
              <a:t>Physical Development</a:t>
            </a:r>
            <a:endParaRPr sz="1200" b="1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We will be…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-Travelling in a variety of ways – running, walking, climbing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-Making marks with a variety of tools – pens, pencils, paintbrushes</a:t>
            </a:r>
            <a:endParaRPr sz="12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-Using equipment such as balls, beanbags and hoops</a:t>
            </a:r>
            <a:endParaRPr sz="12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-Using tweezers or chopsticks to pick up small items.</a:t>
            </a:r>
            <a:endParaRPr sz="12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-Threading beads onto a lace or through a lacing card. </a:t>
            </a:r>
            <a:endParaRPr sz="12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262700" y="2686305"/>
            <a:ext cx="3827700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sng" strike="noStrike" cap="none" dirty="0">
                <a:solidFill>
                  <a:schemeClr val="bg1"/>
                </a:solidFill>
                <a:latin typeface="Sassoon Primary" pitchFamily="2" charset="0"/>
              </a:rPr>
              <a:t>Personal,  Social and Emotional Development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We will be… 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-Making new friends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-</a:t>
            </a:r>
            <a:r>
              <a:rPr lang="en-US" sz="1200" b="1" i="0" u="none" strike="noStrike" cap="none" dirty="0" err="1">
                <a:solidFill>
                  <a:schemeClr val="bg1"/>
                </a:solidFill>
                <a:latin typeface="Sassoon Primary" pitchFamily="2" charset="0"/>
                <a:sym typeface="Arial"/>
              </a:rPr>
              <a:t>Recognising</a:t>
            </a: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 ourselves as part of the Pears’ community 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- Talking about our family members 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- Forming a good relationship with a familiar adult.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-Choosing what we would like to play with and completing simple goals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bg1"/>
                </a:solidFill>
                <a:latin typeface="Sassoon Primary" pitchFamily="2" charset="0"/>
                <a:sym typeface="Arial"/>
              </a:rPr>
              <a:t>-Starting to remember the rules at Nursery</a:t>
            </a:r>
            <a:endParaRPr sz="1200" b="1" i="0" u="none" strike="noStrike" cap="none" dirty="0">
              <a:solidFill>
                <a:schemeClr val="bg1"/>
              </a:solidFill>
              <a:latin typeface="Sassoon Primary" pitchFamily="2" charset="0"/>
              <a:sym typeface="Arial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135208" y="2096778"/>
            <a:ext cx="3491559" cy="1415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 dirty="0">
                <a:solidFill>
                  <a:schemeClr val="dk1"/>
                </a:solidFill>
                <a:latin typeface="Sassoon Primary" pitchFamily="2" charset="0"/>
              </a:rPr>
              <a:t>Religious Education</a:t>
            </a:r>
            <a:endParaRPr sz="1400" b="1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We will be…</a:t>
            </a:r>
            <a:endParaRPr sz="14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-Reading bible stories</a:t>
            </a:r>
            <a:endParaRPr sz="14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Collective worship value: 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 Thankfulness</a:t>
            </a:r>
            <a:endParaRPr sz="14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8120706" y="5507909"/>
            <a:ext cx="35034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 dirty="0">
                <a:solidFill>
                  <a:schemeClr val="dk1"/>
                </a:solidFill>
                <a:latin typeface="Sassoon Primary" pitchFamily="2" charset="0"/>
              </a:rPr>
              <a:t>Spirituality</a:t>
            </a:r>
            <a:endParaRPr sz="1400" b="1" i="0" u="none" strike="noStrike" cap="none" dirty="0">
              <a:solidFill>
                <a:srgbClr val="000000"/>
              </a:solidFill>
              <a:latin typeface="Sassoon Primary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CONNECT – connecting to each other</a:t>
            </a:r>
            <a:endParaRPr sz="14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REFLECT – reflecting on how we can help each other</a:t>
            </a:r>
            <a:endParaRPr sz="14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Sassoon Primary" pitchFamily="2" charset="0"/>
                <a:sym typeface="Arial"/>
              </a:rPr>
              <a:t>RESPECT – respecting everyone by listening to them</a:t>
            </a:r>
            <a:endParaRPr sz="1400" b="0" i="0" u="none" strike="noStrike" cap="none" dirty="0">
              <a:solidFill>
                <a:srgbClr val="000000"/>
              </a:solidFill>
              <a:latin typeface="Sassoon Primary" pitchFamily="2" charset="0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1179fa-aa6e-4631-9428-ea996c62dcba" xsi:nil="true"/>
    <lcf76f155ced4ddcb4097134ff3c332f xmlns="886b9491-5d66-475b-a9c1-8fbe7626bea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20F4943E577746A14EA6B4E183423A" ma:contentTypeVersion="14" ma:contentTypeDescription="Create a new document." ma:contentTypeScope="" ma:versionID="33242c586913f5e62f8005c37fabf309">
  <xsd:schema xmlns:xsd="http://www.w3.org/2001/XMLSchema" xmlns:xs="http://www.w3.org/2001/XMLSchema" xmlns:p="http://schemas.microsoft.com/office/2006/metadata/properties" xmlns:ns2="886b9491-5d66-475b-a9c1-8fbe7626beae" xmlns:ns3="8c1179fa-aa6e-4631-9428-ea996c62dcba" targetNamespace="http://schemas.microsoft.com/office/2006/metadata/properties" ma:root="true" ma:fieldsID="fbdcb35c0dc1567554c885d4b0c3a166" ns2:_="" ns3:_="">
    <xsd:import namespace="886b9491-5d66-475b-a9c1-8fbe7626beae"/>
    <xsd:import namespace="8c1179fa-aa6e-4631-9428-ea996c62dc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6b9491-5d66-475b-a9c1-8fbe7626be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eb506b3-5186-4b4d-91a3-8691f6c0e99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1179fa-aa6e-4631-9428-ea996c62dcb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2036185-da45-44f8-83c3-c468078823ba}" ma:internalName="TaxCatchAll" ma:showField="CatchAllData" ma:web="8c1179fa-aa6e-4631-9428-ea996c62dc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0B01490-E805-4615-A906-0B6CE4868087}">
  <ds:schemaRefs>
    <ds:schemaRef ds:uri="http://schemas.microsoft.com/office/2006/metadata/properties"/>
    <ds:schemaRef ds:uri="http://schemas.microsoft.com/office/infopath/2007/PartnerControls"/>
    <ds:schemaRef ds:uri="8c1179fa-aa6e-4631-9428-ea996c62dcba"/>
    <ds:schemaRef ds:uri="886b9491-5d66-475b-a9c1-8fbe7626beae"/>
  </ds:schemaRefs>
</ds:datastoreItem>
</file>

<file path=customXml/itemProps2.xml><?xml version="1.0" encoding="utf-8"?>
<ds:datastoreItem xmlns:ds="http://schemas.openxmlformats.org/officeDocument/2006/customXml" ds:itemID="{78B1063A-14AD-42B5-9B32-BC3333B2F6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520206-AA7F-4169-8C5C-959B733695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86b9491-5d66-475b-a9c1-8fbe7626beae"/>
    <ds:schemaRef ds:uri="8c1179fa-aa6e-4631-9428-ea996c62dc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436</Words>
  <Application>Microsoft Office PowerPoint</Application>
  <PresentationFormat>Widescreen</PresentationFormat>
  <Paragraphs>64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 Primary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Microsoft Office User</dc:creator>
  <cp:lastModifiedBy>Michelle Heydon</cp:lastModifiedBy>
  <cp:revision>1</cp:revision>
  <dcterms:created xsi:type="dcterms:W3CDTF">2018-10-16T15:18:01Z</dcterms:created>
  <dcterms:modified xsi:type="dcterms:W3CDTF">2026-07-16T10:06:20Z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0x0101004F20F4943E577746A14EA6B4E183423A</vt:lpwstr>
  </property>
  <property fmtid="{D5CDD505-2E9C-101B-9397-08002B2CF9AE}" pid="3" name="MediaServiceImageTags">
    <vt:lpwstr/>
  </property>
</Properties>
</file>