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6"/>
  </p:notesMasterIdLst>
  <p:sldIdLst>
    <p:sldId id="256" r:id="rId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 roundtripDataSignature="AMtx7migXwuny+BdnUJ5kXSnQTW1OZ7UG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301"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customschemas.google.com/relationships/presentationmetadata" Target="metadata"/><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Doctor" userId="cc6f768a-771e-4bd0-b338-fcf4a37a0be7" providerId="ADAL" clId="{DE043193-A54A-4E24-8634-C33CB1571ED4}"/>
    <pc:docChg chg="modSld">
      <pc:chgData name="Katie Doctor" userId="cc6f768a-771e-4bd0-b338-fcf4a37a0be7" providerId="ADAL" clId="{DE043193-A54A-4E24-8634-C33CB1571ED4}" dt="2025-06-01T15:04:26.571" v="0" actId="27107"/>
      <pc:docMkLst>
        <pc:docMk/>
      </pc:docMkLst>
      <pc:sldChg chg="modSp mod">
        <pc:chgData name="Katie Doctor" userId="cc6f768a-771e-4bd0-b338-fcf4a37a0be7" providerId="ADAL" clId="{DE043193-A54A-4E24-8634-C33CB1571ED4}" dt="2025-06-01T15:04:26.571" v="0" actId="27107"/>
        <pc:sldMkLst>
          <pc:docMk/>
          <pc:sldMk cId="0" sldId="256"/>
        </pc:sldMkLst>
        <pc:spChg chg="mod">
          <ac:chgData name="Katie Doctor" userId="cc6f768a-771e-4bd0-b338-fcf4a37a0be7" providerId="ADAL" clId="{DE043193-A54A-4E24-8634-C33CB1571ED4}" dt="2025-06-01T15:04:26.571" v="0" actId="27107"/>
          <ac:spMkLst>
            <pc:docMk/>
            <pc:sldMk cId="0" sldId="256"/>
            <ac:spMk id="9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a:spLocks noGrp="1"/>
          </p:cNvSpPr>
          <p:nvPr>
            <p:ph type="pic" idx="2"/>
          </p:nvPr>
        </p:nvSpPr>
        <p:spPr>
          <a:xfrm>
            <a:off x="5183188" y="987425"/>
            <a:ext cx="6172200" cy="4873625"/>
          </a:xfrm>
          <a:prstGeom prst="rect">
            <a:avLst/>
          </a:prstGeom>
          <a:noFill/>
          <a:ln>
            <a:noFill/>
          </a:ln>
        </p:spPr>
      </p:sp>
      <p:sp>
        <p:nvSpPr>
          <p:cNvPr id="68" name="Google Shape;68;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
          <p:cNvPicPr preferRelativeResize="0"/>
          <p:nvPr/>
        </p:nvPicPr>
        <p:blipFill rotWithShape="1">
          <a:blip r:embed="rId3">
            <a:alphaModFix/>
          </a:blip>
          <a:srcRect/>
          <a:stretch/>
        </p:blipFill>
        <p:spPr>
          <a:xfrm>
            <a:off x="-2487" y="-285157"/>
            <a:ext cx="12192046" cy="7211635"/>
          </a:xfrm>
          <a:prstGeom prst="rect">
            <a:avLst/>
          </a:prstGeom>
          <a:noFill/>
          <a:ln>
            <a:noFill/>
          </a:ln>
        </p:spPr>
      </p:pic>
      <p:sp>
        <p:nvSpPr>
          <p:cNvPr id="90" name="Google Shape;90;p1"/>
          <p:cNvSpPr txBox="1"/>
          <p:nvPr/>
        </p:nvSpPr>
        <p:spPr>
          <a:xfrm>
            <a:off x="4125939" y="2650988"/>
            <a:ext cx="3770400" cy="1323399"/>
          </a:xfrm>
          <a:prstGeom prst="rect">
            <a:avLst/>
          </a:prstGeom>
          <a:solidFill>
            <a:srgbClr val="EADCF4">
              <a:alpha val="70980"/>
            </a:srgbClr>
          </a:solidFill>
          <a:ln>
            <a:noFill/>
          </a:ln>
          <a:effectLst>
            <a:outerShdw blurRad="50800" dist="50800" dir="5400000" algn="ctr" rotWithShape="0">
              <a:srgbClr val="A8D08C">
                <a:alpha val="21568"/>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Reception</a:t>
            </a:r>
            <a:endParaRPr sz="1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GB" sz="2800" b="1" i="0" u="sng" strike="noStrike" cap="none">
                <a:solidFill>
                  <a:schemeClr val="dk1"/>
                </a:solidFill>
                <a:latin typeface="Calibri"/>
                <a:ea typeface="Calibri"/>
                <a:cs typeface="Calibri"/>
                <a:sym typeface="Calibri"/>
              </a:rPr>
              <a:t>I am an Explorer </a:t>
            </a:r>
            <a:endParaRPr/>
          </a:p>
          <a:p>
            <a:pPr marL="0" marR="0" lvl="0" indent="0" algn="ctr" rtl="0">
              <a:lnSpc>
                <a:spcPct val="100000"/>
              </a:lnSpc>
              <a:spcBef>
                <a:spcPts val="0"/>
              </a:spcBef>
              <a:spcAft>
                <a:spcPts val="0"/>
              </a:spcAft>
              <a:buClr>
                <a:srgbClr val="000000"/>
              </a:buClr>
              <a:buSzPts val="2800"/>
              <a:buFont typeface="Arial"/>
              <a:buNone/>
            </a:pPr>
            <a:r>
              <a:rPr lang="en-GB" sz="2400" b="1" i="1" u="none" strike="noStrike" cap="none">
                <a:solidFill>
                  <a:schemeClr val="dk1"/>
                </a:solidFill>
                <a:latin typeface="Calibri"/>
                <a:ea typeface="Calibri"/>
                <a:cs typeface="Calibri"/>
                <a:sym typeface="Calibri"/>
              </a:rPr>
              <a:t>Summer two</a:t>
            </a:r>
            <a:endParaRPr sz="2400" b="1" i="1" u="none" strike="noStrike" cap="none">
              <a:solidFill>
                <a:schemeClr val="dk1"/>
              </a:solidFill>
              <a:latin typeface="Calibri"/>
              <a:ea typeface="Calibri"/>
              <a:cs typeface="Calibri"/>
              <a:sym typeface="Calibri"/>
            </a:endParaRPr>
          </a:p>
        </p:txBody>
      </p:sp>
      <p:sp>
        <p:nvSpPr>
          <p:cNvPr id="91" name="Google Shape;91;p1"/>
          <p:cNvSpPr txBox="1"/>
          <p:nvPr/>
        </p:nvSpPr>
        <p:spPr>
          <a:xfrm>
            <a:off x="145412" y="-133454"/>
            <a:ext cx="3946200" cy="2616060"/>
          </a:xfrm>
          <a:prstGeom prst="rect">
            <a:avLst/>
          </a:prstGeom>
          <a:solidFill>
            <a:srgbClr val="EADCF4">
              <a:alpha val="58823"/>
            </a:srgbClr>
          </a:solidFill>
          <a:ln>
            <a:noFill/>
          </a:ln>
          <a:effectLst>
            <a:outerShdw blurRad="57150" dist="19050" dir="5400000" algn="bl" rotWithShape="0">
              <a:srgbClr val="EADCF4">
                <a:alpha val="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Literacy</a:t>
            </a:r>
            <a:endParaRPr sz="18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100"/>
              <a:buFont typeface="Arial"/>
              <a:buNone/>
            </a:pPr>
            <a:r>
              <a:rPr lang="en-GB" b="0" i="0" u="none" strike="noStrike" cap="none" dirty="0">
                <a:solidFill>
                  <a:schemeClr val="dk1"/>
                </a:solidFill>
                <a:latin typeface="Sassoon Primary" pitchFamily="2" charset="0"/>
                <a:sym typeface="Arial"/>
              </a:rPr>
              <a:t>We will be learning…</a:t>
            </a:r>
            <a:endParaRPr b="0" i="0" u="none" strike="noStrike" cap="none" dirty="0">
              <a:solidFill>
                <a:srgbClr val="000000"/>
              </a:solidFill>
              <a:latin typeface="Sassoon Primary" pitchFamily="2" charset="0"/>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Phase 3/4 phonics</a:t>
            </a:r>
            <a:endParaRPr sz="1100"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Use and understand recently</a:t>
            </a:r>
            <a:endParaRPr sz="1100"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introduced vocabulary during discussions about stories, non-fiction, rhymes and poems and during role play.</a:t>
            </a:r>
            <a:endParaRPr sz="1100"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Say a sound for each letter in the alphabet and at least 10 digraphs.</a:t>
            </a:r>
            <a:endParaRPr sz="1100"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Read words consistent with their phonic knowledge by sound-blending.</a:t>
            </a:r>
            <a:endParaRPr sz="1100"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Write simple phrases and sentences that can be read by others.</a:t>
            </a:r>
            <a:endParaRPr sz="1100"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 Write capital and lower case letters.</a:t>
            </a:r>
            <a:endParaRPr sz="1100" b="0" i="0" u="none" strike="noStrike" cap="none" dirty="0">
              <a:solidFill>
                <a:schemeClr val="dk1"/>
              </a:solidFill>
              <a:latin typeface="Sassoon Primary" pitchFamily="2" charset="0"/>
              <a:sym typeface="Arial"/>
            </a:endParaRPr>
          </a:p>
        </p:txBody>
      </p:sp>
      <p:sp>
        <p:nvSpPr>
          <p:cNvPr id="92" name="Google Shape;92;p1"/>
          <p:cNvSpPr txBox="1"/>
          <p:nvPr/>
        </p:nvSpPr>
        <p:spPr>
          <a:xfrm>
            <a:off x="132679" y="2663523"/>
            <a:ext cx="3924900" cy="2108229"/>
          </a:xfrm>
          <a:prstGeom prst="rect">
            <a:avLst/>
          </a:prstGeom>
          <a:solidFill>
            <a:srgbClr val="EADCF4">
              <a:alpha val="69803"/>
            </a:srgbClr>
          </a:solidFill>
          <a:ln>
            <a:noFill/>
          </a:ln>
          <a:effectLst>
            <a:outerShdw blurRad="50800" dist="50800" dir="5400000" algn="ctr" rotWithShape="0">
              <a:srgbClr val="A8D08C">
                <a:alpha val="17254"/>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Mathematics</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Sassoon Primary" pitchFamily="2" charset="0"/>
                <a:sym typeface="Arial"/>
              </a:rPr>
              <a:t>We will be learning..</a:t>
            </a:r>
            <a:endParaRPr sz="1400" b="0" i="0" u="none" strike="noStrike" cap="none" dirty="0">
              <a:solidFill>
                <a:srgbClr val="000000"/>
              </a:solidFill>
              <a:latin typeface="Sassoon Primary" pitchFamily="2" charset="0"/>
              <a:sym typeface="Arial"/>
            </a:endParaRPr>
          </a:p>
          <a:p>
            <a:pPr marL="260350" marR="0" lvl="0" indent="-171450" algn="l" rtl="0">
              <a:lnSpc>
                <a:spcPct val="100000"/>
              </a:lnSpc>
              <a:spcBef>
                <a:spcPts val="0"/>
              </a:spcBef>
              <a:spcAft>
                <a:spcPts val="0"/>
              </a:spcAft>
              <a:buClr>
                <a:srgbClr val="000000"/>
              </a:buClr>
              <a:buSzPts val="1400"/>
              <a:buFont typeface="Arial"/>
              <a:buChar char="•"/>
            </a:pPr>
            <a:r>
              <a:rPr lang="en-GB" sz="1100" dirty="0">
                <a:latin typeface="Sassoon Primary" pitchFamily="2" charset="0"/>
              </a:rPr>
              <a:t>To a</a:t>
            </a:r>
            <a:r>
              <a:rPr lang="en-GB" sz="1100" b="0" i="0" u="none" strike="noStrike" cap="none" dirty="0">
                <a:solidFill>
                  <a:srgbClr val="000000"/>
                </a:solidFill>
                <a:latin typeface="Sassoon Primary" pitchFamily="2" charset="0"/>
                <a:sym typeface="Arial"/>
              </a:rPr>
              <a:t>utomatically recall (without reference to rhymes, counting or other aids) number bonds up to 5 (including subtraction facts) and some number bonds to 10, including double facts.</a:t>
            </a:r>
            <a:endParaRPr dirty="0">
              <a:latin typeface="Sassoon Primary" pitchFamily="2" charset="0"/>
            </a:endParaRPr>
          </a:p>
          <a:p>
            <a:pPr marL="285750" marR="0" lvl="0" indent="-196850" algn="l" rtl="0">
              <a:lnSpc>
                <a:spcPct val="100000"/>
              </a:lnSpc>
              <a:spcBef>
                <a:spcPts val="0"/>
              </a:spcBef>
              <a:spcAft>
                <a:spcPts val="0"/>
              </a:spcAft>
              <a:buClr>
                <a:srgbClr val="000000"/>
              </a:buClr>
              <a:buSzPts val="1400"/>
              <a:buFont typeface="Arial"/>
              <a:buChar char="•"/>
            </a:pPr>
            <a:r>
              <a:rPr lang="en-GB" sz="1100" b="0" i="0" u="none" strike="noStrike" cap="none" dirty="0">
                <a:solidFill>
                  <a:srgbClr val="000000"/>
                </a:solidFill>
                <a:latin typeface="Sassoon Primary" pitchFamily="2" charset="0"/>
                <a:sym typeface="Arial"/>
              </a:rPr>
              <a:t>Verbally count beyond 20, recognising the pattern of the counting system.</a:t>
            </a:r>
            <a:endParaRPr dirty="0">
              <a:latin typeface="Sassoon Primary" pitchFamily="2" charset="0"/>
            </a:endParaRPr>
          </a:p>
          <a:p>
            <a:pPr marL="285750" marR="0" lvl="0" indent="-196850" algn="l" rtl="0">
              <a:lnSpc>
                <a:spcPct val="100000"/>
              </a:lnSpc>
              <a:spcBef>
                <a:spcPts val="0"/>
              </a:spcBef>
              <a:spcAft>
                <a:spcPts val="0"/>
              </a:spcAft>
              <a:buClr>
                <a:srgbClr val="000000"/>
              </a:buClr>
              <a:buSzPts val="1400"/>
              <a:buFont typeface="Arial"/>
              <a:buChar char="•"/>
            </a:pPr>
            <a:r>
              <a:rPr lang="en-GB" sz="1100" b="0" i="0" u="none" strike="noStrike" cap="none" dirty="0">
                <a:solidFill>
                  <a:srgbClr val="000000"/>
                </a:solidFill>
                <a:latin typeface="Sassoon Primary" pitchFamily="2" charset="0"/>
                <a:sym typeface="Arial"/>
              </a:rPr>
              <a:t>Explore and represent patterns within numbers up to 10, including evens and odds, double facts and  how quantities can be distributed equally.</a:t>
            </a:r>
            <a:endParaRPr sz="1100" b="0" i="0" u="none" strike="noStrike" cap="none" dirty="0">
              <a:solidFill>
                <a:srgbClr val="000000"/>
              </a:solidFill>
              <a:latin typeface="Sassoon Primary" pitchFamily="2" charset="0"/>
              <a:sym typeface="Arial"/>
            </a:endParaRPr>
          </a:p>
        </p:txBody>
      </p:sp>
      <p:sp>
        <p:nvSpPr>
          <p:cNvPr id="93" name="Google Shape;93;p1"/>
          <p:cNvSpPr txBox="1"/>
          <p:nvPr/>
        </p:nvSpPr>
        <p:spPr>
          <a:xfrm>
            <a:off x="4160890" y="-133440"/>
            <a:ext cx="3769800" cy="2632200"/>
          </a:xfrm>
          <a:prstGeom prst="rect">
            <a:avLst/>
          </a:prstGeom>
          <a:solidFill>
            <a:srgbClr val="EADCF4">
              <a:alpha val="60000"/>
            </a:srgbClr>
          </a:solidFill>
          <a:ln>
            <a:noFill/>
          </a:ln>
          <a:effectLst>
            <a:outerShdw blurRad="50800" dist="50800" dir="5400000" algn="ctr" rotWithShape="0">
              <a:srgbClr val="EADCF4">
                <a:alpha val="14901"/>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Understanding the World</a:t>
            </a:r>
            <a:endParaRPr sz="1400" b="0" i="0" u="none" strike="noStrike" cap="none" dirty="0">
              <a:solidFill>
                <a:schemeClr val="dk1"/>
              </a:solidFill>
              <a:latin typeface="Sassoon Primary" pitchFamily="2" charset="0"/>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Sassoon Primary" pitchFamily="2" charset="0"/>
                <a:ea typeface="Calibri"/>
                <a:cs typeface="Calibri"/>
                <a:sym typeface="Calibri"/>
              </a:rPr>
              <a:t>We will be learning…</a:t>
            </a:r>
            <a:endParaRPr sz="1400" b="0" i="0" u="none" strike="noStrike" cap="none" dirty="0">
              <a:solidFill>
                <a:schemeClr val="dk1"/>
              </a:solidFill>
              <a:latin typeface="Sassoon Primary" pitchFamily="2" charset="0"/>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Know some similarities and differences between things in the past and now, drawing on their experiences and what has been read in class.</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 Explain some similarities and differences between life in this country and life in other countries, drawing on knowledge from stories, non-fiction texts and (when appropriate) maps.</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 Know some similarities and differences between the natural world around them and contrasting environments, drawing on their experiences and what has been read in class.</a:t>
            </a:r>
            <a:endParaRPr sz="1100" b="0" i="0" u="none" strike="noStrike" cap="none" dirty="0">
              <a:solidFill>
                <a:srgbClr val="000000"/>
              </a:solidFill>
              <a:latin typeface="Sassoon Primary" pitchFamily="2" charset="0"/>
              <a:sym typeface="Arial"/>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dirty="0">
              <a:solidFill>
                <a:srgbClr val="000000"/>
              </a:solidFill>
              <a:latin typeface="Arial"/>
              <a:ea typeface="Arial"/>
              <a:cs typeface="Arial"/>
              <a:sym typeface="Arial"/>
            </a:endParaRPr>
          </a:p>
        </p:txBody>
      </p:sp>
      <p:sp>
        <p:nvSpPr>
          <p:cNvPr id="94" name="Google Shape;94;p1"/>
          <p:cNvSpPr txBox="1"/>
          <p:nvPr/>
        </p:nvSpPr>
        <p:spPr>
          <a:xfrm>
            <a:off x="146794" y="4924025"/>
            <a:ext cx="4107300" cy="1770000"/>
          </a:xfrm>
          <a:prstGeom prst="rect">
            <a:avLst/>
          </a:prstGeom>
          <a:solidFill>
            <a:srgbClr val="EADCF4">
              <a:alpha val="52941"/>
            </a:srgbClr>
          </a:solidFill>
          <a:ln>
            <a:noFill/>
          </a:ln>
          <a:effectLst>
            <a:outerShdw blurRad="50800" dist="50800" dir="5400000" algn="ctr" rotWithShape="0">
              <a:srgbClr val="EADCF4"/>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Expressive Arts and Design</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Sassoon Primary" pitchFamily="2" charset="0"/>
                <a:ea typeface="Calibri"/>
                <a:cs typeface="Calibri"/>
                <a:sym typeface="Calibri"/>
              </a:rPr>
              <a:t>We will be learning…</a:t>
            </a:r>
            <a:endParaRPr sz="1400" b="0" i="0" u="none" strike="noStrike" cap="none" dirty="0">
              <a:solidFill>
                <a:schemeClr val="dk1"/>
              </a:solidFill>
              <a:latin typeface="Sassoon Primary" pitchFamily="2" charset="0"/>
              <a:sym typeface="Arial"/>
            </a:endParaRPr>
          </a:p>
          <a:p>
            <a:pPr marL="285750" marR="0" lvl="0" indent="-2857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Safely use and explore a variety of materials, tools and techniques, experimenting with colour, design, texture, form and function.</a:t>
            </a:r>
            <a:endParaRPr dirty="0">
              <a:latin typeface="Sassoon Primary" pitchFamily="2" charset="0"/>
            </a:endParaRPr>
          </a:p>
          <a:p>
            <a:pPr marL="285750" marR="0" lvl="0" indent="-2857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Make use of props and materials when role playing characters in narratives and stories.</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Invent, adapt and recount narratives and stories with peers and their teacher.</a:t>
            </a:r>
            <a:endParaRPr sz="1800" b="0" i="0" u="sng" strike="noStrike" cap="none" dirty="0">
              <a:solidFill>
                <a:schemeClr val="dk1"/>
              </a:solidFill>
              <a:latin typeface="Sassoon Primary" pitchFamily="2" charset="0"/>
              <a:ea typeface="Calibri"/>
              <a:cs typeface="Calibri"/>
              <a:sym typeface="Calibri"/>
            </a:endParaRPr>
          </a:p>
        </p:txBody>
      </p:sp>
      <p:sp>
        <p:nvSpPr>
          <p:cNvPr id="95" name="Google Shape;95;p1"/>
          <p:cNvSpPr txBox="1"/>
          <p:nvPr/>
        </p:nvSpPr>
        <p:spPr>
          <a:xfrm>
            <a:off x="7999968" y="4956715"/>
            <a:ext cx="4031114" cy="1877397"/>
          </a:xfrm>
          <a:prstGeom prst="rect">
            <a:avLst/>
          </a:prstGeom>
          <a:solidFill>
            <a:srgbClr val="EADCF4">
              <a:alpha val="62745"/>
            </a:srgbClr>
          </a:solidFill>
          <a:ln>
            <a:noFill/>
          </a:ln>
          <a:effectLst>
            <a:outerShdw blurRad="50800" dist="50800" dir="5400000" algn="ctr" rotWithShape="0">
              <a:srgbClr val="EADCF4">
                <a:alpha val="25882"/>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Communication and language</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Sassoon Primary" pitchFamily="2" charset="0"/>
                <a:ea typeface="Calibri"/>
                <a:cs typeface="Calibri"/>
                <a:sym typeface="Calibri"/>
              </a:rPr>
              <a:t>We will be able to…</a:t>
            </a:r>
            <a:endParaRPr sz="1400" b="0" i="0" u="none" strike="noStrike" cap="none" dirty="0">
              <a:solidFill>
                <a:srgbClr val="000000"/>
              </a:solidFill>
              <a:latin typeface="Sassoon Primary" pitchFamily="2" charset="0"/>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dirty="0">
                <a:solidFill>
                  <a:srgbClr val="000000"/>
                </a:solidFill>
                <a:latin typeface="Sassoon Primary" pitchFamily="2" charset="0"/>
                <a:sym typeface="Arial"/>
              </a:rPr>
              <a:t> Make comments about what they have heard and ask questions to clarify their understanding.</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dirty="0">
                <a:solidFill>
                  <a:srgbClr val="000000"/>
                </a:solidFill>
                <a:latin typeface="Sassoon Primary" pitchFamily="2" charset="0"/>
                <a:sym typeface="Arial"/>
              </a:rPr>
              <a:t>Express their ideas and feelings about their experiences using full sentences, including use of past present and future tenses and making use of conjunctions, with modelling and support from their teacher.</a:t>
            </a:r>
            <a:endParaRPr sz="1400" b="0" i="0" u="none" strike="noStrike" cap="none" dirty="0">
              <a:solidFill>
                <a:schemeClr val="dk1"/>
              </a:solidFill>
              <a:latin typeface="Sassoon Primary" pitchFamily="2" charset="0"/>
              <a:sym typeface="Arial"/>
            </a:endParaRPr>
          </a:p>
        </p:txBody>
      </p:sp>
      <p:sp>
        <p:nvSpPr>
          <p:cNvPr id="96" name="Google Shape;96;p1"/>
          <p:cNvSpPr txBox="1"/>
          <p:nvPr/>
        </p:nvSpPr>
        <p:spPr>
          <a:xfrm>
            <a:off x="8000005" y="-179658"/>
            <a:ext cx="4031077" cy="2493600"/>
          </a:xfrm>
          <a:prstGeom prst="rect">
            <a:avLst/>
          </a:prstGeom>
          <a:solidFill>
            <a:srgbClr val="EADCF4">
              <a:alpha val="60000"/>
            </a:srgbClr>
          </a:solidFill>
          <a:ln>
            <a:noFill/>
          </a:ln>
          <a:effectLst>
            <a:outerShdw blurRad="50800" dist="50800" dir="5400000" algn="ctr" rotWithShape="0">
              <a:srgbClr val="A8D08C">
                <a:alpha val="1647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Physical Development</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Sassoon Primary" pitchFamily="2" charset="0"/>
                <a:ea typeface="Calibri"/>
                <a:cs typeface="Calibri"/>
                <a:sym typeface="Calibri"/>
              </a:rPr>
              <a:t>We will be learning…</a:t>
            </a:r>
            <a:endParaRPr sz="1400" b="0" i="0" u="none" strike="noStrike" cap="none" dirty="0">
              <a:solidFill>
                <a:srgbClr val="000000"/>
              </a:solidFill>
              <a:latin typeface="Sassoon Primary" pitchFamily="2" charset="0"/>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Negotiate space and obstacles safely, with consideration for themselves and others.</a:t>
            </a:r>
            <a:endParaRPr sz="1100" b="0" i="0" u="none" strike="noStrike" cap="none" dirty="0">
              <a:solidFill>
                <a:srgbClr val="000000"/>
              </a:solidFill>
              <a:latin typeface="Sassoon Primary" pitchFamily="2" charset="0"/>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Demonstrate strength, balance and coordination when playing.</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Move energetically, such as running, jumping, dancing, hopping, skipping and climbing.</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Hold a pencil effectively in preparation for fluent writing – using the tripod grip in almost all cases.</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Sassoon Primary" pitchFamily="2" charset="0"/>
                <a:sym typeface="Arial"/>
              </a:rPr>
              <a:t>Use a range of small tools, including scissors, paintbrushes and cutlery.</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chemeClr val="lt1"/>
              </a:solidFill>
              <a:latin typeface="Calibri"/>
              <a:ea typeface="Calibri"/>
              <a:cs typeface="Calibri"/>
              <a:sym typeface="Calibri"/>
            </a:endParaRPr>
          </a:p>
        </p:txBody>
      </p:sp>
      <p:sp>
        <p:nvSpPr>
          <p:cNvPr id="97" name="Google Shape;97;p1"/>
          <p:cNvSpPr txBox="1"/>
          <p:nvPr/>
        </p:nvSpPr>
        <p:spPr>
          <a:xfrm>
            <a:off x="7999968" y="2429370"/>
            <a:ext cx="4005014" cy="2446783"/>
          </a:xfrm>
          <a:prstGeom prst="rect">
            <a:avLst/>
          </a:prstGeom>
          <a:solidFill>
            <a:srgbClr val="EADCF4">
              <a:alpha val="58823"/>
            </a:srgbClr>
          </a:solidFill>
          <a:ln>
            <a:noFill/>
          </a:ln>
          <a:effectLst>
            <a:outerShdw blurRad="50800" dist="50800" dir="5400000" algn="ctr" rotWithShape="0">
              <a:srgbClr val="EADCF4">
                <a:alpha val="33725"/>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sng" strike="noStrike" cap="none" dirty="0">
                <a:solidFill>
                  <a:schemeClr val="dk1"/>
                </a:solidFill>
                <a:latin typeface="Sassoon Primary" pitchFamily="2" charset="0"/>
                <a:ea typeface="Calibri"/>
                <a:cs typeface="Calibri"/>
                <a:sym typeface="Calibri"/>
              </a:rPr>
              <a:t>Personal,  Social and Emotional Development</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Sassoon Primary" pitchFamily="2" charset="0"/>
                <a:ea typeface="Calibri"/>
                <a:cs typeface="Calibri"/>
                <a:sym typeface="Calibri"/>
              </a:rPr>
              <a:t>We will be learning…</a:t>
            </a:r>
            <a:endParaRPr sz="1400" b="0" i="0" u="none" strike="noStrike" cap="none" dirty="0">
              <a:solidFill>
                <a:srgbClr val="000000"/>
              </a:solidFill>
              <a:latin typeface="Sassoon Primary" pitchFamily="2" charset="0"/>
              <a:sym typeface="Arial"/>
            </a:endParaRPr>
          </a:p>
          <a:p>
            <a:pPr marL="171450" marR="0" lvl="0" indent="-171450" algn="l" rtl="0">
              <a:lnSpc>
                <a:spcPct val="100000"/>
              </a:lnSpc>
              <a:spcBef>
                <a:spcPts val="0"/>
              </a:spcBef>
              <a:spcAft>
                <a:spcPts val="0"/>
              </a:spcAft>
              <a:buClr>
                <a:srgbClr val="000000"/>
              </a:buClr>
              <a:buSzPts val="1400"/>
              <a:buFont typeface="Arial"/>
              <a:buChar char="•"/>
            </a:pPr>
            <a:r>
              <a:rPr lang="en-GB" sz="1100" b="0" i="0" u="none" strike="noStrike" cap="none" dirty="0">
                <a:solidFill>
                  <a:schemeClr val="dk1"/>
                </a:solidFill>
                <a:latin typeface="Sassoon Primary" pitchFamily="2" charset="0"/>
                <a:sym typeface="Arial"/>
              </a:rPr>
              <a:t>Show an understanding of their own</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feelings and those of others, and</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begin to regulate their behaviour</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accordingly.</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400"/>
              <a:buFont typeface="Arial"/>
              <a:buChar char="•"/>
            </a:pPr>
            <a:r>
              <a:rPr lang="en-GB" sz="1100" b="0" i="0" u="none" strike="noStrike" cap="none" dirty="0">
                <a:solidFill>
                  <a:schemeClr val="dk1"/>
                </a:solidFill>
                <a:latin typeface="Sassoon Primary" pitchFamily="2" charset="0"/>
                <a:sym typeface="Arial"/>
              </a:rPr>
              <a:t> Be confident to try new activities and</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show independence, resilience and</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perseverance in the face of</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challenge.</a:t>
            </a:r>
            <a:endParaRPr dirty="0">
              <a:latin typeface="Sassoon Primary" pitchFamily="2" charset="0"/>
            </a:endParaRPr>
          </a:p>
          <a:p>
            <a:pPr marL="171450" marR="0" lvl="0" indent="-171450" algn="l" rtl="0">
              <a:lnSpc>
                <a:spcPct val="100000"/>
              </a:lnSpc>
              <a:spcBef>
                <a:spcPts val="0"/>
              </a:spcBef>
              <a:spcAft>
                <a:spcPts val="0"/>
              </a:spcAft>
              <a:buClr>
                <a:srgbClr val="000000"/>
              </a:buClr>
              <a:buSzPts val="1400"/>
              <a:buFont typeface="Arial"/>
              <a:buChar char="•"/>
            </a:pPr>
            <a:r>
              <a:rPr lang="en-GB" sz="1100" b="0" i="0" u="none" strike="noStrike" cap="none" dirty="0">
                <a:solidFill>
                  <a:schemeClr val="dk1"/>
                </a:solidFill>
                <a:latin typeface="Sassoon Primary" pitchFamily="2" charset="0"/>
                <a:sym typeface="Arial"/>
              </a:rPr>
              <a:t> Work and play cooperatively and</a:t>
            </a:r>
            <a:r>
              <a:rPr lang="en-GB" dirty="0">
                <a:latin typeface="Sassoon Primary" pitchFamily="2" charset="0"/>
              </a:rPr>
              <a:t> </a:t>
            </a:r>
            <a:r>
              <a:rPr lang="en-GB" sz="1100" b="0" i="0" u="none" strike="noStrike" cap="none" dirty="0">
                <a:solidFill>
                  <a:schemeClr val="dk1"/>
                </a:solidFill>
                <a:latin typeface="Sassoon Primary" pitchFamily="2" charset="0"/>
                <a:sym typeface="Arial"/>
              </a:rPr>
              <a:t>take turns with others.</a:t>
            </a:r>
            <a:endParaRPr sz="1100" b="0" i="0" u="none" strike="noStrike" cap="none" dirty="0">
              <a:solidFill>
                <a:schemeClr val="dk1"/>
              </a:solidFill>
              <a:latin typeface="Sassoon Primary" pitchFamily="2" charset="0"/>
              <a:sym typeface="Arial"/>
            </a:endParaRPr>
          </a:p>
        </p:txBody>
      </p:sp>
      <p:sp>
        <p:nvSpPr>
          <p:cNvPr id="98" name="Google Shape;98;p1"/>
          <p:cNvSpPr/>
          <p:nvPr/>
        </p:nvSpPr>
        <p:spPr>
          <a:xfrm>
            <a:off x="4422148" y="4139520"/>
            <a:ext cx="3378000" cy="2554505"/>
          </a:xfrm>
          <a:prstGeom prst="rect">
            <a:avLst/>
          </a:prstGeom>
          <a:solidFill>
            <a:srgbClr val="EADCF4">
              <a:alpha val="58823"/>
            </a:srgbClr>
          </a:solidFill>
          <a:ln>
            <a:noFill/>
          </a:ln>
          <a:effectLst>
            <a:outerShdw blurRad="50800" dist="50800" dir="5400000" algn="ctr" rotWithShape="0">
              <a:srgbClr val="EADCF4">
                <a:alpha val="17647"/>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0" i="0" u="sng" strike="noStrike" cap="none" dirty="0">
                <a:solidFill>
                  <a:schemeClr val="dk1"/>
                </a:solidFill>
                <a:latin typeface="Sassoon Primary" pitchFamily="2" charset="0"/>
                <a:ea typeface="Calibri"/>
                <a:cs typeface="Calibri"/>
                <a:sym typeface="Calibri"/>
              </a:rPr>
              <a:t>Spirituality</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chemeClr val="dk1"/>
                </a:solidFill>
                <a:latin typeface="Sassoon Primary" pitchFamily="2" charset="0"/>
                <a:sym typeface="Arial"/>
              </a:rPr>
              <a:t>Reflect- What would it be like if we did not have our world? How could we help to look after our world from global warming. </a:t>
            </a:r>
            <a:endParaRPr dirty="0">
              <a:latin typeface="Sassoon Primary" pitchFamily="2" charset="0"/>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chemeClr val="dk1"/>
                </a:solidFill>
                <a:latin typeface="Sassoon Primary" pitchFamily="2" charset="0"/>
                <a:sym typeface="Arial"/>
              </a:rPr>
              <a:t>Respect- How should we look after our world .</a:t>
            </a:r>
            <a:endParaRPr sz="12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chemeClr val="dk1"/>
              </a:buClr>
              <a:buSzPts val="1100"/>
              <a:buFont typeface="Arial"/>
              <a:buNone/>
            </a:pPr>
            <a:r>
              <a:rPr lang="en-GB" sz="2000" b="0" i="0" u="sng" strike="noStrike" cap="none" dirty="0">
                <a:solidFill>
                  <a:schemeClr val="dk1"/>
                </a:solidFill>
                <a:latin typeface="Sassoon Primary" pitchFamily="2" charset="0"/>
                <a:ea typeface="Calibri"/>
                <a:cs typeface="Calibri"/>
                <a:sym typeface="Calibri"/>
              </a:rPr>
              <a:t>Religious Education</a:t>
            </a:r>
            <a:endParaRPr sz="14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200" b="0" i="0" u="none" strike="noStrike" cap="none" dirty="0">
                <a:solidFill>
                  <a:schemeClr val="dk1"/>
                </a:solidFill>
                <a:latin typeface="Sassoon Primary" pitchFamily="2" charset="0"/>
                <a:sym typeface="Arial"/>
              </a:rPr>
              <a:t>God’s creation: Thinking about how God created the world and the animals, why is it so important ?</a:t>
            </a:r>
            <a:endParaRPr sz="12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200" b="0" i="0" u="none" strike="noStrike" cap="none" dirty="0">
                <a:solidFill>
                  <a:schemeClr val="dk1"/>
                </a:solidFill>
                <a:latin typeface="Sassoon Primary" pitchFamily="2" charset="0"/>
                <a:sym typeface="Arial"/>
              </a:rPr>
              <a:t>Collective worship value: Truthfulness.</a:t>
            </a:r>
            <a:endParaRPr sz="1200" b="0" i="0" u="none" strike="noStrike" cap="none" dirty="0">
              <a:solidFill>
                <a:schemeClr val="dk1"/>
              </a:solidFill>
              <a:latin typeface="Sassoon Primary" pitchFamily="2" charset="0"/>
              <a:sym typeface="Arial"/>
            </a:endParaRPr>
          </a:p>
          <a:p>
            <a:pPr marL="0" marR="0" lvl="0" indent="0" algn="l" rtl="0">
              <a:lnSpc>
                <a:spcPct val="100000"/>
              </a:lnSpc>
              <a:spcBef>
                <a:spcPts val="0"/>
              </a:spcBef>
              <a:spcAft>
                <a:spcPts val="0"/>
              </a:spcAft>
              <a:buClr>
                <a:srgbClr val="000000"/>
              </a:buClr>
              <a:buSzPts val="1400"/>
              <a:buFont typeface="Arial"/>
              <a:buNone/>
            </a:pPr>
            <a:r>
              <a:rPr lang="en-GB" sz="1200" b="0" i="0" u="none" strike="noStrike" cap="none" dirty="0">
                <a:solidFill>
                  <a:schemeClr val="dk1"/>
                </a:solidFill>
                <a:latin typeface="Arial"/>
                <a:ea typeface="Arial"/>
                <a:cs typeface="Arial"/>
                <a:sym typeface="Arial"/>
              </a:rPr>
              <a:t> </a:t>
            </a:r>
            <a:endParaRPr sz="1200" b="0" i="0" u="none" strike="noStrike" cap="none" dirty="0">
              <a:solidFill>
                <a:schemeClr val="dk1"/>
              </a:solidFill>
              <a:latin typeface="Arial"/>
              <a:ea typeface="Arial"/>
              <a:cs typeface="Arial"/>
              <a:sym typeface="Arial"/>
            </a:endParaRPr>
          </a:p>
        </p:txBody>
      </p:sp>
      <p:pic>
        <p:nvPicPr>
          <p:cNvPr id="99" name="Google Shape;99;p1"/>
          <p:cNvPicPr preferRelativeResize="0"/>
          <p:nvPr/>
        </p:nvPicPr>
        <p:blipFill>
          <a:blip r:embed="rId4">
            <a:alphaModFix/>
          </a:blip>
          <a:stretch>
            <a:fillRect/>
          </a:stretch>
        </p:blipFill>
        <p:spPr>
          <a:xfrm>
            <a:off x="3987491" y="2498738"/>
            <a:ext cx="755980" cy="1323376"/>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20F4943E577746A14EA6B4E183423A" ma:contentTypeVersion="13" ma:contentTypeDescription="Create a new document." ma:contentTypeScope="" ma:versionID="ec221c0a26a38434a06f29c4bbaf6b37">
  <xsd:schema xmlns:xsd="http://www.w3.org/2001/XMLSchema" xmlns:xs="http://www.w3.org/2001/XMLSchema" xmlns:p="http://schemas.microsoft.com/office/2006/metadata/properties" xmlns:ns2="886b9491-5d66-475b-a9c1-8fbe7626beae" xmlns:ns3="8c1179fa-aa6e-4631-9428-ea996c62dcba" targetNamespace="http://schemas.microsoft.com/office/2006/metadata/properties" ma:root="true" ma:fieldsID="2a467aea8a5848d21e5e2334066a7080" ns2:_="" ns3:_="">
    <xsd:import namespace="886b9491-5d66-475b-a9c1-8fbe7626beae"/>
    <xsd:import namespace="8c1179fa-aa6e-4631-9428-ea996c62dcb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6b9491-5d66-475b-a9c1-8fbe7626be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eb506b3-5186-4b4d-91a3-8691f6c0e999"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1179fa-aa6e-4631-9428-ea996c62dcb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2036185-da45-44f8-83c3-c468078823ba}" ma:internalName="TaxCatchAll" ma:showField="CatchAllData" ma:web="8c1179fa-aa6e-4631-9428-ea996c62dc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c1179fa-aa6e-4631-9428-ea996c62dcba" xsi:nil="true"/>
    <lcf76f155ced4ddcb4097134ff3c332f xmlns="886b9491-5d66-475b-a9c1-8fbe7626bea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A4D413-B19A-48BE-88D2-31D7913A06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6b9491-5d66-475b-a9c1-8fbe7626beae"/>
    <ds:schemaRef ds:uri="8c1179fa-aa6e-4631-9428-ea996c62dc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D70B50-5381-4FCF-A530-AAB8BD1E6D8A}">
  <ds:schemaRefs>
    <ds:schemaRef ds:uri="http://schemas.microsoft.com/sharepoint/v3/contenttype/forms"/>
  </ds:schemaRefs>
</ds:datastoreItem>
</file>

<file path=customXml/itemProps3.xml><?xml version="1.0" encoding="utf-8"?>
<ds:datastoreItem xmlns:ds="http://schemas.openxmlformats.org/officeDocument/2006/customXml" ds:itemID="{8E349E2F-5AD8-4E8E-A095-E9ADE7E3F045}">
  <ds:schemaRefs>
    <ds:schemaRef ds:uri="http://schemas.microsoft.com/office/2006/metadata/properties"/>
    <ds:schemaRef ds:uri="http://schemas.microsoft.com/office/infopath/2007/PartnerControls"/>
    <ds:schemaRef ds:uri="8c1179fa-aa6e-4631-9428-ea996c62dcba"/>
    <ds:schemaRef ds:uri="886b9491-5d66-475b-a9c1-8fbe7626beae"/>
  </ds:schemaRefs>
</ds:datastoreItem>
</file>

<file path=docProps/app.xml><?xml version="1.0" encoding="utf-8"?>
<Properties xmlns="http://schemas.openxmlformats.org/officeDocument/2006/extended-properties" xmlns:vt="http://schemas.openxmlformats.org/officeDocument/2006/docPropsVTypes">
  <TotalTime>8</TotalTime>
  <Words>584</Words>
  <Application>Microsoft Office PowerPoint</Application>
  <PresentationFormat>Widescreen</PresentationFormat>
  <Paragraphs>51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Sassoon Primary</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Microsoft Office User</dc:creator>
  <cp:lastModifiedBy>Katie Doctor</cp:lastModifiedBy>
  <cp:revision>1</cp:revision>
  <dcterms:created xsi:type="dcterms:W3CDTF">2018-10-16T15:18:01Z</dcterms:created>
  <dcterms:modified xsi:type="dcterms:W3CDTF">2025-06-01T15:04:37Z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0x0101004F20F4943E577746A14EA6B4E183423A</vt:lpwstr>
  </property>
  <property fmtid="{D5CDD505-2E9C-101B-9397-08002B2CF9AE}" pid="3" name="MediaServiceImageTags">
    <vt:lpwstr/>
  </property>
</Properties>
</file>